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5" r:id="rId4"/>
    <p:sldId id="266" r:id="rId5"/>
    <p:sldId id="267" r:id="rId6"/>
    <p:sldId id="271" r:id="rId7"/>
    <p:sldId id="272" r:id="rId8"/>
    <p:sldId id="273" r:id="rId9"/>
    <p:sldId id="269" r:id="rId10"/>
    <p:sldId id="274" r:id="rId11"/>
    <p:sldId id="275" r:id="rId12"/>
    <p:sldId id="276" r:id="rId13"/>
    <p:sldId id="268" r:id="rId14"/>
    <p:sldId id="27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3397"/>
    <a:srgbClr val="59BEC8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4" y="2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B1CBB-3AF9-4887-8866-7F549ECD6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9BD818-3BD9-4414-9793-AF5C3C78B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435C52-FC2A-4620-8940-9ACBD70D6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7CB56D-D5AA-4947-84F5-DEF2803DB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2ECFD8-5DDB-480C-99BD-259D777E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635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A0227-0A63-49F1-9EA1-EDE08271F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A073AE-C530-47D9-95C2-167561650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231C4D-E19F-44CF-97BE-B7F3129A3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EFA3B0-788D-4244-9A28-EFE1EC17C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54275E-C13F-4FAC-B5FC-EEDECBC78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71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6D12C98-BD93-48C3-8251-28A32E60A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4CCC73-B272-4FF4-A8D3-0527855C0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B9D330-B4FA-411E-8AFC-AEB131D2C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B25BE4-8354-47DE-9594-C645FD39F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1EDAAF-0CE8-4B93-AAF8-1EF1D1B4D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5752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16CC9-9225-4A96-A275-9935CC7B5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403B91-EA27-48A9-9A2B-A1CEB9959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4827F1-E428-4B49-B044-FD10D2DE9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DCD44F-1FFB-49DA-BA4B-82BC8E419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8FAE2F-E963-4539-BD44-E04C0407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911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3A3BB4-7B04-4E3D-BA2B-B696CD7AF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34470A-31BD-4EA4-B767-223A12A79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CA78BA-0727-4DF3-80EE-A73468490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601C5E-F675-4509-803A-02ED53B7A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79738-32CF-4D13-BDA0-E6E875435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29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D9691-AD5D-4447-96A4-91D0095CB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AEF772-F2E2-40BE-903F-EDE32951B4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ECB8A2-1B5F-4EB7-9F2D-CEF5070B1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431A36-989F-4482-B7AC-4286E5DB8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FA173D-CB1E-4170-9FB8-5F20D8AE9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11D28D-D6D9-4CA5-BA64-03909C5F5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385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E02D8-6AED-4C18-9356-01D82B444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F9A071-F319-4CFA-A474-0E04C0CEE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F79143-1A42-482B-A2AF-402423781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BDEFE47-2A25-4EED-8B23-2AA630E88F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F1B8BCB-2595-41F2-BDC8-3C25482540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6EE0080-28E7-49FD-B879-84A5697A9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B49DA5-4F3D-4621-A836-88618B4AB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AE47E-05A9-459B-BCCF-5E2AF1950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914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DF045-B70A-47C9-9718-BB44547CF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619F72-CC11-4225-8260-8A5EE6F37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C466B9-0C5F-4639-85ED-026BE424B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4AC15E-426E-4A22-A0E1-857EF4C03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917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7DA4B3-3E0E-483E-BFD1-A2140918D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11DF09-E154-4F12-A8F2-16EE87E81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D997BC-75DF-4F85-9972-A613DB29D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98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A7C73A-6E53-43B1-BC20-2E397C1D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62A014-959F-4D6D-9AD7-E5A3EEBBD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8E78F91-3A78-40B5-AEA3-01C0C3306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3EB7BA-CAAD-463E-8273-4333D4B4A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BDE4FE-27FB-4E2E-B4D7-6D3DFDD53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FBFF82-EA75-490C-B640-172DA61FD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459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6B193-39BB-487B-BF99-7186BA42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8E2EC8-AC15-413E-92F4-CAAE58820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D70AFD-75C4-4A41-B0BF-99C357BC4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076953-3148-4314-81EA-E3685EA04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389023-1283-449C-B251-557ADA38F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CB22BA-9741-4CA5-A388-25F3E747F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001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0592363-FD36-4F6D-8717-F768C5B51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690C40-6723-4D71-88BE-A5F0061C8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3F2172-697E-4CB1-8023-278449D553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00ABBD-35F0-4ED1-8FD3-BC512B5386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814EED-6C22-414F-BDF1-A4E90431C6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186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84D4D94E-CC19-40E1-B5EB-0EF0D45A0386}"/>
              </a:ext>
            </a:extLst>
          </p:cNvPr>
          <p:cNvSpPr txBox="1">
            <a:spLocks/>
          </p:cNvSpPr>
          <p:nvPr/>
        </p:nvSpPr>
        <p:spPr>
          <a:xfrm>
            <a:off x="266699" y="2594285"/>
            <a:ext cx="6191658" cy="478070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5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메가박스 영화관 </a:t>
            </a:r>
            <a:r>
              <a:rPr lang="ko-KR" altLang="en-US" sz="2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가이드문서</a:t>
            </a: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BCB012FA-7810-45D6-9E0E-8CEBB53F5CC7}"/>
              </a:ext>
            </a:extLst>
          </p:cNvPr>
          <p:cNvSpPr txBox="1">
            <a:spLocks/>
          </p:cNvSpPr>
          <p:nvPr/>
        </p:nvSpPr>
        <p:spPr>
          <a:xfrm>
            <a:off x="266700" y="5592995"/>
            <a:ext cx="1268780" cy="830508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박정현</a:t>
            </a:r>
          </a:p>
        </p:txBody>
      </p:sp>
      <p:sp>
        <p:nvSpPr>
          <p:cNvPr id="37" name="제목 1">
            <a:extLst>
              <a:ext uri="{FF2B5EF4-FFF2-40B4-BE49-F238E27FC236}">
                <a16:creationId xmlns:a16="http://schemas.microsoft.com/office/drawing/2014/main" id="{A0324A65-3278-4CF6-B051-3F8A606E6198}"/>
              </a:ext>
            </a:extLst>
          </p:cNvPr>
          <p:cNvSpPr txBox="1">
            <a:spLocks/>
          </p:cNvSpPr>
          <p:nvPr/>
        </p:nvSpPr>
        <p:spPr>
          <a:xfrm>
            <a:off x="266699" y="5131207"/>
            <a:ext cx="4044044" cy="830508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ko-KR" altLang="en-US" sz="12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6001A3A9-C580-4243-8F5B-DACA5C2F3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70" y="1756600"/>
            <a:ext cx="4601027" cy="34108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155F19D-349F-441E-B345-396DD0ABF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-2423515"/>
            <a:ext cx="4601027" cy="34108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10A856E-F153-47F1-AB6F-00E374150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5936714"/>
            <a:ext cx="4601027" cy="341089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A04B6F1-AAA8-4508-A44E-5A3F91C9E3F7}"/>
              </a:ext>
            </a:extLst>
          </p:cNvPr>
          <p:cNvSpPr txBox="1"/>
          <p:nvPr/>
        </p:nvSpPr>
        <p:spPr>
          <a:xfrm>
            <a:off x="266699" y="316734"/>
            <a:ext cx="8401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프론트엔드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(React, PHP), </a:t>
            </a:r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플러터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(Flutter)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활용 웹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&amp;</a:t>
            </a:r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앱개발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r>
              <a:rPr lang="ko-KR" altLang="en-US" b="1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차 프로젝트  </a:t>
            </a:r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2023.09.22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발표</a:t>
            </a:r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제출</a:t>
            </a:r>
          </a:p>
        </p:txBody>
      </p:sp>
    </p:spTree>
    <p:extLst>
      <p:ext uri="{BB962C8B-B14F-4D97-AF65-F5344CB8AC3E}">
        <p14:creationId xmlns:p14="http://schemas.microsoft.com/office/powerpoint/2010/main" val="3150760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EBD1D1C-6631-42B6-B34F-A5F00AF1B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231" y="1159927"/>
            <a:ext cx="8443822" cy="4057305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108FEA-09BA-4E35-AF67-6D6E9B4CB7CB}"/>
              </a:ext>
            </a:extLst>
          </p:cNvPr>
          <p:cNvSpPr/>
          <p:nvPr/>
        </p:nvSpPr>
        <p:spPr>
          <a:xfrm>
            <a:off x="5640448" y="3046165"/>
            <a:ext cx="911104" cy="1156097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9352390-F9EC-4DE2-8C06-D686024BB1AD}"/>
              </a:ext>
            </a:extLst>
          </p:cNvPr>
          <p:cNvSpPr/>
          <p:nvPr/>
        </p:nvSpPr>
        <p:spPr>
          <a:xfrm>
            <a:off x="5891428" y="4049996"/>
            <a:ext cx="388541" cy="401028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0C0E26-7401-461A-8E70-21CD0027E8B3}"/>
              </a:ext>
            </a:extLst>
          </p:cNvPr>
          <p:cNvSpPr txBox="1"/>
          <p:nvPr/>
        </p:nvSpPr>
        <p:spPr>
          <a:xfrm>
            <a:off x="8259209" y="1100576"/>
            <a:ext cx="3666092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따라다니는 재생버튼 </a:t>
            </a:r>
            <a:r>
              <a:rPr lang="en-US" altLang="ko-KR" sz="2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.mover</a:t>
            </a: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따라다니는 재생버튼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 발생 위치 값을 가져와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무버에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위치값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적용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마우스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무브</a:t>
            </a:r>
            <a:r>
              <a:rPr lang="en-US" altLang="ko-KR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이벤트가 적용</a:t>
            </a:r>
            <a:r>
              <a:rPr lang="en-US" altLang="ko-KR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</a:t>
            </a:r>
            <a:r>
              <a:rPr lang="ko-KR" altLang="en-US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 err="1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무버가</a:t>
            </a:r>
            <a:r>
              <a:rPr lang="ko-KR" altLang="en-US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따라다니게 구현</a:t>
            </a:r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2) </a:t>
            </a:r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영화예고편 화면 띄우기</a:t>
            </a:r>
            <a:r>
              <a:rPr lang="en-US" altLang="ko-KR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동영상 박스를 대상선정</a:t>
            </a:r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영화 박스에 아이프레임 삽입</a:t>
            </a:r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닫기 버튼 </a:t>
            </a:r>
            <a:r>
              <a:rPr lang="en-US" altLang="ko-KR" sz="1600" b="0" dirty="0" err="1">
                <a:solidFill>
                  <a:srgbClr val="9CDCFE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cssText</a:t>
            </a:r>
            <a:r>
              <a:rPr lang="ko-KR" altLang="en-US" sz="1600" dirty="0">
                <a:solidFill>
                  <a:srgbClr val="9CDCFE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css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직접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style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속성값으로 삽입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b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onclick</a:t>
            </a:r>
            <a:r>
              <a:rPr lang="en-US" altLang="ko-KR" sz="1600" b="0" dirty="0">
                <a:solidFill>
                  <a:schemeClr val="bg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>
                <a:solidFill>
                  <a:schemeClr val="bg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이벤트로 닫기 버튼 클릭 시 동영상 박스 제거</a:t>
            </a:r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4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0C0E26-7401-461A-8E70-21CD0027E8B3}"/>
              </a:ext>
            </a:extLst>
          </p:cNvPr>
          <p:cNvSpPr txBox="1"/>
          <p:nvPr/>
        </p:nvSpPr>
        <p:spPr>
          <a:xfrm>
            <a:off x="8354459" y="1459887"/>
            <a:ext cx="3666092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장르버튼 활성화</a:t>
            </a:r>
            <a:endParaRPr lang="en-US" altLang="ko-KR" sz="20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장르버튼 클릭 시 하단 이미지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제목 변경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각 버튼 대상선정 후 </a:t>
            </a:r>
            <a:r>
              <a:rPr lang="en-US" altLang="ko-KR" sz="1600" b="0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forEach</a:t>
            </a:r>
            <a:r>
              <a:rPr lang="en-US" altLang="ko-KR" sz="1600" b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문으로 돌려 변경되게 구현</a:t>
            </a:r>
            <a:endParaRPr lang="en-US" altLang="ko-K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672221-0D8F-4863-A82D-64D1CC8B9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5" y="845565"/>
            <a:ext cx="8181330" cy="5608004"/>
          </a:xfrm>
          <a:prstGeom prst="rect">
            <a:avLst/>
          </a:prstGeom>
          <a:ln w="0">
            <a:noFill/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1108FEA-09BA-4E35-AF67-6D6E9B4CB7CB}"/>
              </a:ext>
            </a:extLst>
          </p:cNvPr>
          <p:cNvSpPr/>
          <p:nvPr/>
        </p:nvSpPr>
        <p:spPr>
          <a:xfrm>
            <a:off x="1085751" y="1526028"/>
            <a:ext cx="3747506" cy="550422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9352390-F9EC-4DE2-8C06-D686024BB1AD}"/>
              </a:ext>
            </a:extLst>
          </p:cNvPr>
          <p:cNvSpPr/>
          <p:nvPr/>
        </p:nvSpPr>
        <p:spPr>
          <a:xfrm>
            <a:off x="4631328" y="1600725"/>
            <a:ext cx="388541" cy="401028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682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610A247-6355-4CF8-A120-D0DA9F76E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215" y="683226"/>
            <a:ext cx="8782635" cy="4340843"/>
          </a:xfrm>
          <a:prstGeom prst="rect">
            <a:avLst/>
          </a:prstGeom>
          <a:ln w="0">
            <a:noFill/>
          </a:ln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0C0E26-7401-461A-8E70-21CD0027E8B3}"/>
              </a:ext>
            </a:extLst>
          </p:cNvPr>
          <p:cNvSpPr txBox="1"/>
          <p:nvPr/>
        </p:nvSpPr>
        <p:spPr>
          <a:xfrm>
            <a:off x="8354459" y="1326389"/>
            <a:ext cx="366609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스페셜관 소개</a:t>
            </a:r>
            <a:endParaRPr lang="en-US" altLang="ko-KR" sz="20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 색상 라인이 줄어들며 스페셜관 소개 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5B8337B-2CBB-40E0-BFF6-8D71088DC076}"/>
              </a:ext>
            </a:extLst>
          </p:cNvPr>
          <p:cNvSpPr/>
          <p:nvPr/>
        </p:nvSpPr>
        <p:spPr>
          <a:xfrm>
            <a:off x="1220412" y="1299281"/>
            <a:ext cx="5904288" cy="550422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E4EA5-D03C-466F-AD52-4961626CEEE2}"/>
              </a:ext>
            </a:extLst>
          </p:cNvPr>
          <p:cNvSpPr/>
          <p:nvPr/>
        </p:nvSpPr>
        <p:spPr>
          <a:xfrm>
            <a:off x="6931739" y="1373978"/>
            <a:ext cx="388541" cy="401028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2AAD8F-B77E-4C51-826F-004D5D4C2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155" y="2730708"/>
            <a:ext cx="4610940" cy="3737383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07511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7751551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향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후 계획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7FEE33-AD6F-45CB-B579-F6A97490E522}"/>
              </a:ext>
            </a:extLst>
          </p:cNvPr>
          <p:cNvSpPr txBox="1"/>
          <p:nvPr/>
        </p:nvSpPr>
        <p:spPr>
          <a:xfrm>
            <a:off x="579649" y="2536447"/>
            <a:ext cx="5278226" cy="2798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서브 페이지 완료</a:t>
            </a: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미디어쿼리로</a:t>
            </a:r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모바일 버전 완료</a:t>
            </a: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기능 활성화</a:t>
            </a: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1586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84D4D94E-CC19-40E1-B5EB-0EF0D45A0386}"/>
              </a:ext>
            </a:extLst>
          </p:cNvPr>
          <p:cNvSpPr txBox="1">
            <a:spLocks/>
          </p:cNvSpPr>
          <p:nvPr/>
        </p:nvSpPr>
        <p:spPr>
          <a:xfrm>
            <a:off x="266700" y="2430566"/>
            <a:ext cx="6191658" cy="478070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5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감사합니다</a:t>
            </a:r>
            <a:endParaRPr lang="ko-KR" altLang="en-US" sz="20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제목 1">
            <a:extLst>
              <a:ext uri="{FF2B5EF4-FFF2-40B4-BE49-F238E27FC236}">
                <a16:creationId xmlns:a16="http://schemas.microsoft.com/office/drawing/2014/main" id="{A0324A65-3278-4CF6-B051-3F8A606E6198}"/>
              </a:ext>
            </a:extLst>
          </p:cNvPr>
          <p:cNvSpPr txBox="1">
            <a:spLocks/>
          </p:cNvSpPr>
          <p:nvPr/>
        </p:nvSpPr>
        <p:spPr>
          <a:xfrm>
            <a:off x="266699" y="5131207"/>
            <a:ext cx="4044044" cy="830508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ko-KR" altLang="en-US" sz="12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6001A3A9-C580-4243-8F5B-DACA5C2F3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70" y="1756600"/>
            <a:ext cx="4601027" cy="34108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155F19D-349F-441E-B345-396DD0ABF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-2423515"/>
            <a:ext cx="4601027" cy="34108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10A856E-F153-47F1-AB6F-00E374150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5936714"/>
            <a:ext cx="4601027" cy="341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830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9" y="686066"/>
            <a:ext cx="6380844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</a:t>
            </a:r>
            <a:r>
              <a:rPr lang="en-US" altLang="ko-KR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ontents</a:t>
            </a:r>
            <a:endParaRPr lang="ko-KR" altLang="en-US" sz="4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62B4AF7-87B3-468D-AA6A-4DFDBE6CDC1C}"/>
              </a:ext>
            </a:extLst>
          </p:cNvPr>
          <p:cNvGrpSpPr/>
          <p:nvPr/>
        </p:nvGrpSpPr>
        <p:grpSpPr>
          <a:xfrm>
            <a:off x="659235" y="2961314"/>
            <a:ext cx="9638893" cy="2730128"/>
            <a:chOff x="659235" y="2791723"/>
            <a:chExt cx="9638893" cy="273012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7E643C4-59D2-4963-BE31-A10DC02D6173}"/>
                </a:ext>
              </a:extLst>
            </p:cNvPr>
            <p:cNvGrpSpPr/>
            <p:nvPr/>
          </p:nvGrpSpPr>
          <p:grpSpPr>
            <a:xfrm>
              <a:off x="659235" y="2791723"/>
              <a:ext cx="9638893" cy="1274553"/>
              <a:chOff x="707700" y="2226900"/>
              <a:chExt cx="9638893" cy="1274553"/>
            </a:xfrm>
          </p:grpSpPr>
          <p:sp>
            <p:nvSpPr>
              <p:cNvPr id="15" name="제목 1">
                <a:extLst>
                  <a:ext uri="{FF2B5EF4-FFF2-40B4-BE49-F238E27FC236}">
                    <a16:creationId xmlns:a16="http://schemas.microsoft.com/office/drawing/2014/main" id="{11A0306D-B361-4B5B-844F-EF8C876ACEB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2593" y="2226900"/>
                <a:ext cx="9144000" cy="565427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2400" dirty="0">
                    <a:solidFill>
                      <a:schemeClr val="bg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기획의도 </a:t>
                </a: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02E5CAF3-127D-428C-AF5A-9C04AB3F3E03}"/>
                  </a:ext>
                </a:extLst>
              </p:cNvPr>
              <p:cNvSpPr/>
              <p:nvPr/>
            </p:nvSpPr>
            <p:spPr>
              <a:xfrm>
                <a:off x="707700" y="2226900"/>
                <a:ext cx="373224" cy="373224"/>
              </a:xfrm>
              <a:prstGeom prst="rect">
                <a:avLst/>
              </a:prstGeom>
              <a:solidFill>
                <a:srgbClr val="513397"/>
              </a:solidFill>
              <a:ln>
                <a:noFill/>
              </a:ln>
              <a:effectLst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n w="0"/>
                    <a:solidFill>
                      <a:schemeClr val="bg1"/>
                    </a:solidFill>
                  </a:rPr>
                  <a:t>1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7C8BA9BD-EF46-47B0-A1C7-F8BA941D6084}"/>
                  </a:ext>
                </a:extLst>
              </p:cNvPr>
              <p:cNvGrpSpPr/>
              <p:nvPr/>
            </p:nvGrpSpPr>
            <p:grpSpPr>
              <a:xfrm>
                <a:off x="707700" y="2936026"/>
                <a:ext cx="9638893" cy="565427"/>
                <a:chOff x="707700" y="2936026"/>
                <a:chExt cx="9638893" cy="565427"/>
              </a:xfrm>
            </p:grpSpPr>
            <p:sp>
              <p:nvSpPr>
                <p:cNvPr id="18" name="제목 1">
                  <a:extLst>
                    <a:ext uri="{FF2B5EF4-FFF2-40B4-BE49-F238E27FC236}">
                      <a16:creationId xmlns:a16="http://schemas.microsoft.com/office/drawing/2014/main" id="{1A13A89C-6870-4B03-9B96-F4F9775A0A0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02593" y="2936026"/>
                  <a:ext cx="9144000" cy="565427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t">
                  <a:normAutofit/>
                </a:bodyPr>
                <a:lstStyle>
                  <a:lvl1pPr algn="ctr" defTabSz="914400" rtl="0" eaLnBrk="1" latinLnBrk="1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ko-KR" altLang="en-US" sz="2400" dirty="0">
                      <a:solidFill>
                        <a:schemeClr val="bg1"/>
                      </a:solidFill>
                      <a:latin typeface="Pretendard" panose="02000503000000020004" pitchFamily="50" charset="-127"/>
                      <a:ea typeface="Pretendard" panose="02000503000000020004" pitchFamily="50" charset="-127"/>
                      <a:cs typeface="Pretendard" panose="02000503000000020004" pitchFamily="50" charset="-127"/>
                    </a:rPr>
                    <a:t>사이트 설계 </a:t>
                  </a:r>
                  <a:r>
                    <a:rPr lang="en-US" altLang="ko-KR" sz="2400" dirty="0">
                      <a:solidFill>
                        <a:schemeClr val="bg1"/>
                      </a:solidFill>
                      <a:latin typeface="Pretendard" panose="02000503000000020004" pitchFamily="50" charset="-127"/>
                      <a:ea typeface="Pretendard" panose="02000503000000020004" pitchFamily="50" charset="-127"/>
                      <a:cs typeface="Pretendard" panose="02000503000000020004" pitchFamily="50" charset="-127"/>
                    </a:rPr>
                    <a:t>- </a:t>
                  </a:r>
                  <a:r>
                    <a:rPr lang="ko-KR" altLang="en-US" sz="2400" dirty="0">
                      <a:solidFill>
                        <a:schemeClr val="bg1"/>
                      </a:solidFill>
                      <a:latin typeface="Pretendard" panose="02000503000000020004" pitchFamily="50" charset="-127"/>
                      <a:ea typeface="Pretendard" panose="02000503000000020004" pitchFamily="50" charset="-127"/>
                      <a:cs typeface="Pretendard" panose="02000503000000020004" pitchFamily="50" charset="-127"/>
                    </a:rPr>
                    <a:t>와이어 프레임</a:t>
                  </a:r>
                  <a:r>
                    <a:rPr lang="en-US" altLang="ko-KR" sz="2400" dirty="0">
                      <a:solidFill>
                        <a:schemeClr val="bg1"/>
                      </a:solidFill>
                      <a:latin typeface="Pretendard" panose="02000503000000020004" pitchFamily="50" charset="-127"/>
                      <a:ea typeface="Pretendard" panose="02000503000000020004" pitchFamily="50" charset="-127"/>
                      <a:cs typeface="Pretendard" panose="02000503000000020004" pitchFamily="50" charset="-127"/>
                    </a:rPr>
                    <a:t>(Balsamiq Tool)</a:t>
                  </a:r>
                  <a:endParaRPr lang="ko-KR" altLang="en-US" sz="2400" dirty="0">
                    <a:solidFill>
                      <a:schemeClr val="bg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B1684977-7623-4526-8678-9917D4DEBD9B}"/>
                    </a:ext>
                  </a:extLst>
                </p:cNvPr>
                <p:cNvSpPr/>
                <p:nvPr/>
              </p:nvSpPr>
              <p:spPr>
                <a:xfrm>
                  <a:off x="707700" y="2936026"/>
                  <a:ext cx="373224" cy="373224"/>
                </a:xfrm>
                <a:prstGeom prst="rect">
                  <a:avLst/>
                </a:prstGeom>
                <a:solidFill>
                  <a:srgbClr val="513397"/>
                </a:solidFill>
                <a:ln>
                  <a:noFill/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ln w="0"/>
                      <a:solidFill>
                        <a:schemeClr val="bg1"/>
                      </a:solidFill>
                    </a:rPr>
                    <a:t>2</a:t>
                  </a:r>
                  <a:endParaRPr lang="ko-KR" altLang="en-US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7127D9C6-9D52-414C-A586-33740D33CE1B}"/>
                </a:ext>
              </a:extLst>
            </p:cNvPr>
            <p:cNvGrpSpPr/>
            <p:nvPr/>
          </p:nvGrpSpPr>
          <p:grpSpPr>
            <a:xfrm>
              <a:off x="659235" y="4209975"/>
              <a:ext cx="9638893" cy="565427"/>
              <a:chOff x="707700" y="3645152"/>
              <a:chExt cx="9638893" cy="565427"/>
            </a:xfrm>
          </p:grpSpPr>
          <p:sp>
            <p:nvSpPr>
              <p:cNvPr id="22" name="제목 1">
                <a:extLst>
                  <a:ext uri="{FF2B5EF4-FFF2-40B4-BE49-F238E27FC236}">
                    <a16:creationId xmlns:a16="http://schemas.microsoft.com/office/drawing/2014/main" id="{284BDFC2-B2B7-4FBF-835F-CA046D2DE29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2593" y="3645152"/>
                <a:ext cx="9144000" cy="565427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2400" dirty="0">
                    <a:solidFill>
                      <a:schemeClr val="bg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사이트 구현</a:t>
                </a: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EB0B69EC-0E11-4FC1-96E0-A9E51E504AC7}"/>
                  </a:ext>
                </a:extLst>
              </p:cNvPr>
              <p:cNvSpPr/>
              <p:nvPr/>
            </p:nvSpPr>
            <p:spPr>
              <a:xfrm>
                <a:off x="707700" y="3645152"/>
                <a:ext cx="373224" cy="373224"/>
              </a:xfrm>
              <a:prstGeom prst="rect">
                <a:avLst/>
              </a:prstGeom>
              <a:solidFill>
                <a:srgbClr val="513397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n w="0"/>
                    <a:solidFill>
                      <a:schemeClr val="bg1"/>
                    </a:solidFill>
                  </a:rPr>
                  <a:t>3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5EEBA63-F4CD-4326-82EC-6991C25DF950}"/>
                </a:ext>
              </a:extLst>
            </p:cNvPr>
            <p:cNvGrpSpPr/>
            <p:nvPr/>
          </p:nvGrpSpPr>
          <p:grpSpPr>
            <a:xfrm>
              <a:off x="659235" y="4956424"/>
              <a:ext cx="9638893" cy="565427"/>
              <a:chOff x="707700" y="4391601"/>
              <a:chExt cx="9638893" cy="565427"/>
            </a:xfrm>
          </p:grpSpPr>
          <p:sp>
            <p:nvSpPr>
              <p:cNvPr id="25" name="제목 1">
                <a:extLst>
                  <a:ext uri="{FF2B5EF4-FFF2-40B4-BE49-F238E27FC236}">
                    <a16:creationId xmlns:a16="http://schemas.microsoft.com/office/drawing/2014/main" id="{82CA2D87-BFC3-4D7D-98C1-0B6D37B9C6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2593" y="4391601"/>
                <a:ext cx="9144000" cy="565427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2400" dirty="0">
                    <a:solidFill>
                      <a:schemeClr val="bg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향후 계획</a:t>
                </a: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BE502CCA-2D7A-41DC-A974-79CEE1DFAF77}"/>
                  </a:ext>
                </a:extLst>
              </p:cNvPr>
              <p:cNvSpPr/>
              <p:nvPr/>
            </p:nvSpPr>
            <p:spPr>
              <a:xfrm>
                <a:off x="707700" y="4391601"/>
                <a:ext cx="373224" cy="373224"/>
              </a:xfrm>
              <a:prstGeom prst="rect">
                <a:avLst/>
              </a:prstGeom>
              <a:solidFill>
                <a:srgbClr val="513397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n w="0"/>
                    <a:solidFill>
                      <a:schemeClr val="bg1"/>
                    </a:solidFill>
                  </a:rPr>
                  <a:t>4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144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9" y="686066"/>
            <a:ext cx="6380844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획의도 </a:t>
            </a:r>
            <a:r>
              <a:rPr lang="en-US" altLang="ko-KR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사이트 분석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86BC364-D9B2-4B1D-ACF9-DBEAF979C63D}"/>
              </a:ext>
            </a:extLst>
          </p:cNvPr>
          <p:cNvSpPr txBox="1"/>
          <p:nvPr/>
        </p:nvSpPr>
        <p:spPr>
          <a:xfrm>
            <a:off x="579649" y="2536447"/>
            <a:ext cx="4190400" cy="1136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영화소개 몰입도 부족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복잡한 </a:t>
            </a:r>
            <a:r>
              <a:rPr lang="ko-KR" altLang="en-US" sz="2400" dirty="0" err="1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사이트맵</a:t>
            </a:r>
            <a:endParaRPr lang="en-US" altLang="ko-KR" sz="2400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58C4B1-F4A6-4002-80DD-ECF9EEB98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108" y="1781862"/>
            <a:ext cx="7081766" cy="4865730"/>
          </a:xfrm>
          <a:prstGeom prst="rect">
            <a:avLst/>
          </a:prstGeom>
          <a:ln w="25400" cap="sq">
            <a:solidFill>
              <a:schemeClr val="bg1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853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9" y="686066"/>
            <a:ext cx="6380844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획의도 </a:t>
            </a:r>
            <a:r>
              <a:rPr lang="en-US" altLang="ko-KR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사이트 분석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86BC364-D9B2-4B1D-ACF9-DBEAF979C63D}"/>
              </a:ext>
            </a:extLst>
          </p:cNvPr>
          <p:cNvSpPr txBox="1"/>
          <p:nvPr/>
        </p:nvSpPr>
        <p:spPr>
          <a:xfrm>
            <a:off x="579649" y="2536447"/>
            <a:ext cx="4190400" cy="1136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영화소개 몰입도 부족</a:t>
            </a:r>
            <a:endParaRPr lang="en-US" altLang="ko-KR" sz="2400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복잡한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사이트맵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73E374C-F79A-4B1F-87F4-2A8A4B7AE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708" y="1753760"/>
            <a:ext cx="7110561" cy="4875640"/>
          </a:xfrm>
          <a:prstGeom prst="rect">
            <a:avLst/>
          </a:prstGeom>
          <a:ln w="25400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4338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9338793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PC </a:t>
            </a:r>
            <a:r>
              <a:rPr lang="en-US" altLang="ko-KR" sz="28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216DC29-1096-4BF7-A63B-CA8CD8C57246}"/>
              </a:ext>
            </a:extLst>
          </p:cNvPr>
          <p:cNvSpPr txBox="1"/>
          <p:nvPr/>
        </p:nvSpPr>
        <p:spPr>
          <a:xfrm>
            <a:off x="579648" y="2269975"/>
            <a:ext cx="4190400" cy="582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페이지 레이아웃</a:t>
            </a:r>
            <a:endParaRPr lang="en-US" altLang="ko-KR" sz="2400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A023AB-7BE4-4692-9EB2-0853159FBF4B}"/>
              </a:ext>
            </a:extLst>
          </p:cNvPr>
          <p:cNvSpPr txBox="1"/>
          <p:nvPr/>
        </p:nvSpPr>
        <p:spPr>
          <a:xfrm>
            <a:off x="3905645" y="2440471"/>
            <a:ext cx="370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상단영역   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메인영역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하단영역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564559" y="3232589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상단영역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2612224" y="3140257"/>
            <a:ext cx="2636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1-1.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로고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중앙에서 왼쪽으로 변경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86C200-627E-451D-BAFB-5051FB6DB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48" y="4136077"/>
            <a:ext cx="11296650" cy="31501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1959A61-FDA7-4E5F-BE0E-F33C24C0CD20}"/>
              </a:ext>
            </a:extLst>
          </p:cNvPr>
          <p:cNvSpPr txBox="1"/>
          <p:nvPr/>
        </p:nvSpPr>
        <p:spPr>
          <a:xfrm>
            <a:off x="5589669" y="3140257"/>
            <a:ext cx="3624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1-2. GNB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상대적으로 사용성이 높은 메뉴로 구성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F8B4B8-07A0-46ED-9193-E1E2E2822719}"/>
              </a:ext>
            </a:extLst>
          </p:cNvPr>
          <p:cNvSpPr txBox="1"/>
          <p:nvPr/>
        </p:nvSpPr>
        <p:spPr>
          <a:xfrm>
            <a:off x="9501269" y="3140257"/>
            <a:ext cx="3624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1-3.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멤버십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79803FA-6215-4903-80D5-E49A240DF712}"/>
              </a:ext>
            </a:extLst>
          </p:cNvPr>
          <p:cNvSpPr/>
          <p:nvPr/>
        </p:nvSpPr>
        <p:spPr>
          <a:xfrm>
            <a:off x="-102637" y="6046237"/>
            <a:ext cx="12363061" cy="125277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039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PC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7197750" y="921741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20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메인영역</a:t>
            </a:r>
            <a:endParaRPr lang="ko-KR" altLang="en-US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7237271" y="1523465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1)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0073F2-2F85-4E24-8BD5-AEE3AD9CBADC}"/>
              </a:ext>
            </a:extLst>
          </p:cNvPr>
          <p:cNvSpPr txBox="1"/>
          <p:nvPr/>
        </p:nvSpPr>
        <p:spPr>
          <a:xfrm>
            <a:off x="7249161" y="1856244"/>
            <a:ext cx="38363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전체화면이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채워지고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안에서는 </a:t>
            </a:r>
            <a:r>
              <a:rPr lang="en-US" altLang="ko-K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onmousemove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>
                <a:solidFill>
                  <a:schemeClr val="bg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이벤트로</a:t>
            </a:r>
            <a:endParaRPr lang="en-US" altLang="ko-KR" sz="1600" b="0" dirty="0">
              <a:solidFill>
                <a:schemeClr val="bg1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마우스커서가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플레이 버튼으로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노출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영역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클릭시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해당 영화 예고편 재생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화살표버튼으로 다음영화 이동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52638E-428C-4A82-945E-F429E222E2B6}"/>
              </a:ext>
            </a:extLst>
          </p:cNvPr>
          <p:cNvSpPr txBox="1"/>
          <p:nvPr/>
        </p:nvSpPr>
        <p:spPr>
          <a:xfrm>
            <a:off x="7237271" y="3758203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2)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현재상영작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상영예정작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C5A209-397D-458B-9C47-F242D2CC756D}"/>
              </a:ext>
            </a:extLst>
          </p:cNvPr>
          <p:cNvSpPr txBox="1"/>
          <p:nvPr/>
        </p:nvSpPr>
        <p:spPr>
          <a:xfrm>
            <a:off x="7249161" y="4090982"/>
            <a:ext cx="395172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현재상영작은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박스오피스가 아닌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장르별로 영화를 소개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사용자에게 영화 선택의 폭을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넓혀주기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위해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9DC2C08A-5684-44A7-ABA1-DF64A624D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0059" y="988928"/>
            <a:ext cx="7067260" cy="647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987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PC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7197750" y="921741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20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메인영역</a:t>
            </a:r>
            <a:endParaRPr lang="ko-KR" altLang="en-US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7237271" y="1523465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스페셜관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0073F2-2F85-4E24-8BD5-AEE3AD9CBADC}"/>
              </a:ext>
            </a:extLst>
          </p:cNvPr>
          <p:cNvSpPr txBox="1"/>
          <p:nvPr/>
        </p:nvSpPr>
        <p:spPr>
          <a:xfrm>
            <a:off x="7249161" y="1856244"/>
            <a:ext cx="3695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 색상 바가 줄어들며 스페셜관 소개 진행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52638E-428C-4A82-945E-F429E222E2B6}"/>
              </a:ext>
            </a:extLst>
          </p:cNvPr>
          <p:cNvSpPr txBox="1"/>
          <p:nvPr/>
        </p:nvSpPr>
        <p:spPr>
          <a:xfrm>
            <a:off x="7237271" y="3872508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바로가기 아이콘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ED0D0-98F9-4D44-9E4C-9F467FA1A0B2}"/>
              </a:ext>
            </a:extLst>
          </p:cNvPr>
          <p:cNvSpPr txBox="1"/>
          <p:nvPr/>
        </p:nvSpPr>
        <p:spPr>
          <a:xfrm>
            <a:off x="7237271" y="2971813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80F9DF-767B-4ECF-B0E5-D346899FDB92}"/>
              </a:ext>
            </a:extLst>
          </p:cNvPr>
          <p:cNvSpPr txBox="1"/>
          <p:nvPr/>
        </p:nvSpPr>
        <p:spPr>
          <a:xfrm>
            <a:off x="7249161" y="3304592"/>
            <a:ext cx="3058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그리드를 사용해 이벤트 이미지 구성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E7DC8F-92F0-4FE1-B69A-4CE97A3D06E0}"/>
              </a:ext>
            </a:extLst>
          </p:cNvPr>
          <p:cNvSpPr txBox="1"/>
          <p:nvPr/>
        </p:nvSpPr>
        <p:spPr>
          <a:xfrm>
            <a:off x="7197750" y="5129847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하단영역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A86BCB-A030-442E-A3DE-A3253228C757}"/>
              </a:ext>
            </a:extLst>
          </p:cNvPr>
          <p:cNvSpPr txBox="1"/>
          <p:nvPr/>
        </p:nvSpPr>
        <p:spPr>
          <a:xfrm>
            <a:off x="7237271" y="5684916"/>
            <a:ext cx="31570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링크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로고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회사정보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SNS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구성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307CD21-7870-4850-8D26-646321200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0568"/>
            <a:ext cx="6832766" cy="2869425"/>
          </a:xfrm>
          <a:prstGeom prst="rect">
            <a:avLst/>
          </a:prstGeom>
        </p:spPr>
      </p:pic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D508510C-A054-4551-A3C0-CBD9F3FE6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565040"/>
            <a:ext cx="6832767" cy="443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071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Mobile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7197750" y="1278378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모바일 버전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7237271" y="1880102"/>
            <a:ext cx="4183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PC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버전과 콘텐츠와 진행 순서는 같고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미디어 쿼리를 적용해 모바일 버전 구성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230C13-F092-4EB1-A4E9-6D0FB76FE3F6}"/>
              </a:ext>
            </a:extLst>
          </p:cNvPr>
          <p:cNvSpPr/>
          <p:nvPr/>
        </p:nvSpPr>
        <p:spPr>
          <a:xfrm>
            <a:off x="0" y="1209676"/>
            <a:ext cx="771331" cy="57638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C11C44-0FCE-47CF-918E-621E54039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83" y="1219679"/>
            <a:ext cx="6959728" cy="572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98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7751551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793353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7E1933-7AA0-4577-907F-2134CD3CC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6560" y="2428913"/>
            <a:ext cx="8676152" cy="4050998"/>
          </a:xfrm>
          <a:prstGeom prst="rect">
            <a:avLst/>
          </a:prstGeom>
        </p:spPr>
      </p:pic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837CB67-D951-4E60-A2D2-E9DFE0CB6BC4}"/>
              </a:ext>
            </a:extLst>
          </p:cNvPr>
          <p:cNvSpPr txBox="1"/>
          <p:nvPr/>
        </p:nvSpPr>
        <p:spPr>
          <a:xfrm>
            <a:off x="8306047" y="2336393"/>
            <a:ext cx="329848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GNB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</a:t>
            </a:r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 </a:t>
            </a: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아래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스크롤시 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해더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고정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헤더 </a:t>
            </a:r>
            <a:r>
              <a:rPr lang="en-US" altLang="ko-KR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position:</a:t>
            </a:r>
            <a:r>
              <a:rPr lang="ko-KR" altLang="en-US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fixed;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고정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2 )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마우스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오버시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서브메뉴 드롭다운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0BBF151-DC05-4F4C-BFA7-4BDDF45ECEAD}"/>
              </a:ext>
            </a:extLst>
          </p:cNvPr>
          <p:cNvSpPr/>
          <p:nvPr/>
        </p:nvSpPr>
        <p:spPr>
          <a:xfrm>
            <a:off x="293614" y="2468526"/>
            <a:ext cx="7320167" cy="1000296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09E0CA2-8FC9-4765-97B1-3093E6D75BEF}"/>
              </a:ext>
            </a:extLst>
          </p:cNvPr>
          <p:cNvSpPr/>
          <p:nvPr/>
        </p:nvSpPr>
        <p:spPr>
          <a:xfrm>
            <a:off x="7427170" y="2764039"/>
            <a:ext cx="373224" cy="373224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n w="0"/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81F8380-16C4-4265-B239-9AE3C520039C}"/>
              </a:ext>
            </a:extLst>
          </p:cNvPr>
          <p:cNvSpPr/>
          <p:nvPr/>
        </p:nvSpPr>
        <p:spPr>
          <a:xfrm>
            <a:off x="7351804" y="4276127"/>
            <a:ext cx="775660" cy="729899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A03A86-9B83-46F4-9792-7D04EF4473BB}"/>
              </a:ext>
            </a:extLst>
          </p:cNvPr>
          <p:cNvSpPr txBox="1"/>
          <p:nvPr/>
        </p:nvSpPr>
        <p:spPr>
          <a:xfrm>
            <a:off x="8306047" y="4521607"/>
            <a:ext cx="3818114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페이지 이동버튼 </a:t>
            </a:r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20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블릿</a:t>
            </a:r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 </a:t>
            </a: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버튼클릭시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배너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블릿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이동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자동구현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각각 대상선정 후 </a:t>
            </a:r>
            <a:r>
              <a:rPr lang="en-US" altLang="ko-KR" sz="1600" b="0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forEach</a:t>
            </a:r>
            <a:r>
              <a:rPr lang="en-US" altLang="ko-KR" sz="1600" b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문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인터발변수를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활용해 화살표 버튼을 누르면 페이지가 넘어가고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블릿이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자동으로 넘어가게 구현</a:t>
            </a:r>
            <a:endParaRPr lang="en-US" altLang="ko-KR" sz="1600" b="0" dirty="0">
              <a:solidFill>
                <a:schemeClr val="bg1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C4520E0-1C6D-449E-BD31-8BE978123B9F}"/>
              </a:ext>
            </a:extLst>
          </p:cNvPr>
          <p:cNvSpPr/>
          <p:nvPr/>
        </p:nvSpPr>
        <p:spPr>
          <a:xfrm>
            <a:off x="7553022" y="4833262"/>
            <a:ext cx="373224" cy="373224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A9C4BC-FF96-4BDC-981F-E603D62F6BB3}"/>
              </a:ext>
            </a:extLst>
          </p:cNvPr>
          <p:cNvSpPr/>
          <p:nvPr/>
        </p:nvSpPr>
        <p:spPr>
          <a:xfrm>
            <a:off x="3671887" y="5532787"/>
            <a:ext cx="775660" cy="729899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6E9D3FF-8811-4717-B381-AB9103DBAF52}"/>
              </a:ext>
            </a:extLst>
          </p:cNvPr>
          <p:cNvSpPr/>
          <p:nvPr/>
        </p:nvSpPr>
        <p:spPr>
          <a:xfrm>
            <a:off x="4260936" y="5711124"/>
            <a:ext cx="373224" cy="373224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7805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439</Words>
  <Application>Microsoft Office PowerPoint</Application>
  <PresentationFormat>와이드스크린</PresentationFormat>
  <Paragraphs>126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Pretendard</vt:lpstr>
      <vt:lpstr>맑은 고딕</vt:lpstr>
      <vt:lpstr>Arial</vt:lpstr>
      <vt:lpstr>Consolas</vt:lpstr>
      <vt:lpstr>Office 테마</vt:lpstr>
      <vt:lpstr>PowerPoint 프레젠테이션</vt:lpstr>
      <vt:lpstr>Contents</vt:lpstr>
      <vt:lpstr>기획의도 | 사이트 분석</vt:lpstr>
      <vt:lpstr>기획의도 | 사이트 분석</vt:lpstr>
      <vt:lpstr>사이트 설계 | 와이어 프레임(Balsamiq Tool) – PC ver  </vt:lpstr>
      <vt:lpstr>사이트 설계 | 와이어 프레임(Balsamiq Tool) – PC ver</vt:lpstr>
      <vt:lpstr>사이트 설계 | 와이어 프레임(Balsamiq Tool) – PC ver</vt:lpstr>
      <vt:lpstr>사이트 설계 | 와이어 프레임(Balsamiq Tool) – Mobile ver</vt:lpstr>
      <vt:lpstr>사이트 구현</vt:lpstr>
      <vt:lpstr>사이트 구현</vt:lpstr>
      <vt:lpstr>사이트 구현</vt:lpstr>
      <vt:lpstr>사이트 구현</vt:lpstr>
      <vt:lpstr>향후 계획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프론트엔드(React, PHP),  플러터(Flutter)활용 웹&amp;앱개발</dc:title>
  <dc:creator>박 정현</dc:creator>
  <cp:lastModifiedBy>박 정현</cp:lastModifiedBy>
  <cp:revision>33</cp:revision>
  <dcterms:created xsi:type="dcterms:W3CDTF">2023-09-20T18:21:12Z</dcterms:created>
  <dcterms:modified xsi:type="dcterms:W3CDTF">2023-09-22T01:54:40Z</dcterms:modified>
</cp:coreProperties>
</file>

<file path=docProps/thumbnail.jpeg>
</file>